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8" r:id="rId3"/>
    <p:sldId id="267" r:id="rId4"/>
    <p:sldId id="259" r:id="rId5"/>
    <p:sldId id="260" r:id="rId6"/>
    <p:sldId id="270" r:id="rId7"/>
    <p:sldId id="261" r:id="rId8"/>
    <p:sldId id="263" r:id="rId9"/>
    <p:sldId id="264" r:id="rId10"/>
    <p:sldId id="269" r:id="rId11"/>
    <p:sldId id="268" r:id="rId12"/>
    <p:sldId id="265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clrMode="gray" frameSlides="1"/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3" d="100"/>
          <a:sy n="93" d="100"/>
        </p:scale>
        <p:origin x="-120" y="-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CADD6D-57A2-9D42-AA33-04CBEBB738DC}" type="doc">
      <dgm:prSet loTypeId="urn:microsoft.com/office/officeart/2008/layout/VerticalCurvedLis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E2BCB3B-84F3-3F41-A45F-005108E7D101}">
      <dgm:prSet phldrT="[Text]"/>
      <dgm:spPr/>
      <dgm:t>
        <a:bodyPr/>
        <a:lstStyle/>
        <a:p>
          <a:r>
            <a:rPr lang="en-US" dirty="0" smtClean="0"/>
            <a:t>Boat &amp; ship building</a:t>
          </a:r>
          <a:endParaRPr lang="en-US" dirty="0"/>
        </a:p>
      </dgm:t>
    </dgm:pt>
    <dgm:pt modelId="{B0898194-4532-B349-A6F9-0BEE8CD8BE7A}" type="parTrans" cxnId="{82371C1A-6F32-2C42-B8EE-9EB5A9214BFB}">
      <dgm:prSet/>
      <dgm:spPr/>
      <dgm:t>
        <a:bodyPr/>
        <a:lstStyle/>
        <a:p>
          <a:endParaRPr lang="en-US"/>
        </a:p>
      </dgm:t>
    </dgm:pt>
    <dgm:pt modelId="{E133130A-3B93-6846-814A-FB0FAD5A94CF}" type="sibTrans" cxnId="{82371C1A-6F32-2C42-B8EE-9EB5A9214BFB}">
      <dgm:prSet/>
      <dgm:spPr/>
      <dgm:t>
        <a:bodyPr/>
        <a:lstStyle/>
        <a:p>
          <a:endParaRPr lang="en-US"/>
        </a:p>
      </dgm:t>
    </dgm:pt>
    <dgm:pt modelId="{FBCD7E08-C7DF-1F40-A529-29E6663C4512}">
      <dgm:prSet phldrT="[Text]"/>
      <dgm:spPr/>
      <dgm:t>
        <a:bodyPr/>
        <a:lstStyle/>
        <a:p>
          <a:r>
            <a:rPr lang="en-US" dirty="0" smtClean="0"/>
            <a:t>Repair-refit yards</a:t>
          </a:r>
          <a:endParaRPr lang="en-US" dirty="0"/>
        </a:p>
      </dgm:t>
    </dgm:pt>
    <dgm:pt modelId="{249B1A7F-83BA-D742-B87E-60EBA388F3C6}" type="parTrans" cxnId="{6F599CFD-CEC4-5749-8FB8-A3F8E9453278}">
      <dgm:prSet/>
      <dgm:spPr/>
      <dgm:t>
        <a:bodyPr/>
        <a:lstStyle/>
        <a:p>
          <a:endParaRPr lang="en-US"/>
        </a:p>
      </dgm:t>
    </dgm:pt>
    <dgm:pt modelId="{6ED64CAC-FAC8-A941-A7C8-50CE6FEFD727}" type="sibTrans" cxnId="{6F599CFD-CEC4-5749-8FB8-A3F8E9453278}">
      <dgm:prSet/>
      <dgm:spPr/>
      <dgm:t>
        <a:bodyPr/>
        <a:lstStyle/>
        <a:p>
          <a:endParaRPr lang="en-US"/>
        </a:p>
      </dgm:t>
    </dgm:pt>
    <dgm:pt modelId="{FB39A61F-2A00-7D4E-9471-19CA4723B0A3}">
      <dgm:prSet phldrT="[Text]"/>
      <dgm:spPr/>
      <dgm:t>
        <a:bodyPr/>
        <a:lstStyle/>
        <a:p>
          <a:r>
            <a:rPr lang="en-US" dirty="0" smtClean="0"/>
            <a:t>Marina’s</a:t>
          </a:r>
          <a:endParaRPr lang="en-US" dirty="0"/>
        </a:p>
      </dgm:t>
    </dgm:pt>
    <dgm:pt modelId="{08A8C0B0-CF18-C945-8778-7C27658E988E}" type="parTrans" cxnId="{7875FA3B-DB2D-0B4B-B91C-E6F72F004B53}">
      <dgm:prSet/>
      <dgm:spPr/>
      <dgm:t>
        <a:bodyPr/>
        <a:lstStyle/>
        <a:p>
          <a:endParaRPr lang="en-US"/>
        </a:p>
      </dgm:t>
    </dgm:pt>
    <dgm:pt modelId="{352D3C53-1B1D-B64D-B80F-9734AA58FDAB}" type="sibTrans" cxnId="{7875FA3B-DB2D-0B4B-B91C-E6F72F004B53}">
      <dgm:prSet/>
      <dgm:spPr/>
      <dgm:t>
        <a:bodyPr/>
        <a:lstStyle/>
        <a:p>
          <a:endParaRPr lang="en-US"/>
        </a:p>
      </dgm:t>
    </dgm:pt>
    <dgm:pt modelId="{6559262B-4FB6-2A44-8A18-8D4479E0A0E2}">
      <dgm:prSet phldrT="[Text]"/>
      <dgm:spPr/>
      <dgm:t>
        <a:bodyPr/>
        <a:lstStyle/>
        <a:p>
          <a:r>
            <a:rPr lang="en-US" dirty="0" smtClean="0"/>
            <a:t>Enthusiasts</a:t>
          </a:r>
          <a:endParaRPr lang="en-US" dirty="0"/>
        </a:p>
      </dgm:t>
    </dgm:pt>
    <dgm:pt modelId="{F17A450D-3FAB-4843-8EB6-BC75F48A5BF2}" type="parTrans" cxnId="{1D3F098F-2FD8-A34E-ACAE-6E8011703D31}">
      <dgm:prSet/>
      <dgm:spPr/>
      <dgm:t>
        <a:bodyPr/>
        <a:lstStyle/>
        <a:p>
          <a:endParaRPr lang="en-US"/>
        </a:p>
      </dgm:t>
    </dgm:pt>
    <dgm:pt modelId="{64F64EA4-2609-D346-8011-4214C94629E8}" type="sibTrans" cxnId="{1D3F098F-2FD8-A34E-ACAE-6E8011703D31}">
      <dgm:prSet/>
      <dgm:spPr/>
      <dgm:t>
        <a:bodyPr/>
        <a:lstStyle/>
        <a:p>
          <a:endParaRPr lang="en-US"/>
        </a:p>
      </dgm:t>
    </dgm:pt>
    <dgm:pt modelId="{1868763A-A623-5F42-847D-B00132CC3618}" type="pres">
      <dgm:prSet presAssocID="{17CADD6D-57A2-9D42-AA33-04CBEBB738D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8E197B35-45EB-8748-A002-782879D5E33F}" type="pres">
      <dgm:prSet presAssocID="{17CADD6D-57A2-9D42-AA33-04CBEBB738DC}" presName="Name1" presStyleCnt="0"/>
      <dgm:spPr/>
    </dgm:pt>
    <dgm:pt modelId="{A6AA8879-7BA4-1F45-A52F-2E8922B67BAE}" type="pres">
      <dgm:prSet presAssocID="{17CADD6D-57A2-9D42-AA33-04CBEBB738DC}" presName="cycle" presStyleCnt="0"/>
      <dgm:spPr/>
    </dgm:pt>
    <dgm:pt modelId="{632350BF-B2F7-1E40-AAB5-5955C215CF19}" type="pres">
      <dgm:prSet presAssocID="{17CADD6D-57A2-9D42-AA33-04CBEBB738DC}" presName="srcNode" presStyleLbl="node1" presStyleIdx="0" presStyleCnt="4"/>
      <dgm:spPr/>
    </dgm:pt>
    <dgm:pt modelId="{CF72EC81-61B4-ED49-AFC9-7A863F50C593}" type="pres">
      <dgm:prSet presAssocID="{17CADD6D-57A2-9D42-AA33-04CBEBB738DC}" presName="conn" presStyleLbl="parChTrans1D2" presStyleIdx="0" presStyleCnt="1"/>
      <dgm:spPr/>
      <dgm:t>
        <a:bodyPr/>
        <a:lstStyle/>
        <a:p>
          <a:endParaRPr lang="en-US"/>
        </a:p>
      </dgm:t>
    </dgm:pt>
    <dgm:pt modelId="{449CB543-FE3C-6C4A-B417-5E216B1AD97B}" type="pres">
      <dgm:prSet presAssocID="{17CADD6D-57A2-9D42-AA33-04CBEBB738DC}" presName="extraNode" presStyleLbl="node1" presStyleIdx="0" presStyleCnt="4"/>
      <dgm:spPr/>
    </dgm:pt>
    <dgm:pt modelId="{11ED7C92-E784-C94C-A552-1509D9A89C99}" type="pres">
      <dgm:prSet presAssocID="{17CADD6D-57A2-9D42-AA33-04CBEBB738DC}" presName="dstNode" presStyleLbl="node1" presStyleIdx="0" presStyleCnt="4"/>
      <dgm:spPr/>
    </dgm:pt>
    <dgm:pt modelId="{84753900-4354-2247-A255-9B29486B1289}" type="pres">
      <dgm:prSet presAssocID="{9E2BCB3B-84F3-3F41-A45F-005108E7D101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C9BF6B-C79E-1B45-BAB7-4F3CC55DE339}" type="pres">
      <dgm:prSet presAssocID="{9E2BCB3B-84F3-3F41-A45F-005108E7D101}" presName="accent_1" presStyleCnt="0"/>
      <dgm:spPr/>
    </dgm:pt>
    <dgm:pt modelId="{7BFA09CB-5AB9-3647-AF7C-6947116D50BA}" type="pres">
      <dgm:prSet presAssocID="{9E2BCB3B-84F3-3F41-A45F-005108E7D101}" presName="accentRepeatNode" presStyleLbl="solidFgAcc1" presStyleIdx="0" presStyleCnt="4"/>
      <dgm:spPr/>
    </dgm:pt>
    <dgm:pt modelId="{35645E4E-1EDD-A248-86C3-7C412079EF40}" type="pres">
      <dgm:prSet presAssocID="{FBCD7E08-C7DF-1F40-A529-29E6663C4512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39FBAC-BEF5-7F4F-97AE-6B5C0B9BDB51}" type="pres">
      <dgm:prSet presAssocID="{FBCD7E08-C7DF-1F40-A529-29E6663C4512}" presName="accent_2" presStyleCnt="0"/>
      <dgm:spPr/>
    </dgm:pt>
    <dgm:pt modelId="{EE78601B-D82A-D64B-B752-A90E20A9ED2A}" type="pres">
      <dgm:prSet presAssocID="{FBCD7E08-C7DF-1F40-A529-29E6663C4512}" presName="accentRepeatNode" presStyleLbl="solidFgAcc1" presStyleIdx="1" presStyleCnt="4"/>
      <dgm:spPr/>
    </dgm:pt>
    <dgm:pt modelId="{AC278685-81EA-CD43-978A-BE945E0FBD1E}" type="pres">
      <dgm:prSet presAssocID="{FB39A61F-2A00-7D4E-9471-19CA4723B0A3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B4B05A-AD8C-DC4C-90C6-639448E5F83C}" type="pres">
      <dgm:prSet presAssocID="{FB39A61F-2A00-7D4E-9471-19CA4723B0A3}" presName="accent_3" presStyleCnt="0"/>
      <dgm:spPr/>
    </dgm:pt>
    <dgm:pt modelId="{605A69B4-BEF8-C046-AD3E-AF292FB30B3C}" type="pres">
      <dgm:prSet presAssocID="{FB39A61F-2A00-7D4E-9471-19CA4723B0A3}" presName="accentRepeatNode" presStyleLbl="solidFgAcc1" presStyleIdx="2" presStyleCnt="4"/>
      <dgm:spPr/>
    </dgm:pt>
    <dgm:pt modelId="{26E476E9-440D-DB42-9974-B58D66E6D4A3}" type="pres">
      <dgm:prSet presAssocID="{6559262B-4FB6-2A44-8A18-8D4479E0A0E2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F36541-322B-7D4B-9082-BC1BE7B25E95}" type="pres">
      <dgm:prSet presAssocID="{6559262B-4FB6-2A44-8A18-8D4479E0A0E2}" presName="accent_4" presStyleCnt="0"/>
      <dgm:spPr/>
    </dgm:pt>
    <dgm:pt modelId="{5D83CBA4-EC96-2545-90F2-3415D9FA3E80}" type="pres">
      <dgm:prSet presAssocID="{6559262B-4FB6-2A44-8A18-8D4479E0A0E2}" presName="accentRepeatNode" presStyleLbl="solidFgAcc1" presStyleIdx="3" presStyleCnt="4"/>
      <dgm:spPr/>
    </dgm:pt>
  </dgm:ptLst>
  <dgm:cxnLst>
    <dgm:cxn modelId="{523DB889-D07C-F846-85FD-4D1FA60CC601}" type="presOf" srcId="{17CADD6D-57A2-9D42-AA33-04CBEBB738DC}" destId="{1868763A-A623-5F42-847D-B00132CC3618}" srcOrd="0" destOrd="0" presId="urn:microsoft.com/office/officeart/2008/layout/VerticalCurvedList"/>
    <dgm:cxn modelId="{44069232-02CC-064F-9FF6-EB1447542E9C}" type="presOf" srcId="{FBCD7E08-C7DF-1F40-A529-29E6663C4512}" destId="{35645E4E-1EDD-A248-86C3-7C412079EF40}" srcOrd="0" destOrd="0" presId="urn:microsoft.com/office/officeart/2008/layout/VerticalCurvedList"/>
    <dgm:cxn modelId="{87335E2F-3C10-0249-B833-56AC1C39B0B4}" type="presOf" srcId="{9E2BCB3B-84F3-3F41-A45F-005108E7D101}" destId="{84753900-4354-2247-A255-9B29486B1289}" srcOrd="0" destOrd="0" presId="urn:microsoft.com/office/officeart/2008/layout/VerticalCurvedList"/>
    <dgm:cxn modelId="{74F32A51-B05E-B148-8EBD-80CC126FE806}" type="presOf" srcId="{6559262B-4FB6-2A44-8A18-8D4479E0A0E2}" destId="{26E476E9-440D-DB42-9974-B58D66E6D4A3}" srcOrd="0" destOrd="0" presId="urn:microsoft.com/office/officeart/2008/layout/VerticalCurvedList"/>
    <dgm:cxn modelId="{82371C1A-6F32-2C42-B8EE-9EB5A9214BFB}" srcId="{17CADD6D-57A2-9D42-AA33-04CBEBB738DC}" destId="{9E2BCB3B-84F3-3F41-A45F-005108E7D101}" srcOrd="0" destOrd="0" parTransId="{B0898194-4532-B349-A6F9-0BEE8CD8BE7A}" sibTransId="{E133130A-3B93-6846-814A-FB0FAD5A94CF}"/>
    <dgm:cxn modelId="{6F599CFD-CEC4-5749-8FB8-A3F8E9453278}" srcId="{17CADD6D-57A2-9D42-AA33-04CBEBB738DC}" destId="{FBCD7E08-C7DF-1F40-A529-29E6663C4512}" srcOrd="1" destOrd="0" parTransId="{249B1A7F-83BA-D742-B87E-60EBA388F3C6}" sibTransId="{6ED64CAC-FAC8-A941-A7C8-50CE6FEFD727}"/>
    <dgm:cxn modelId="{7875FA3B-DB2D-0B4B-B91C-E6F72F004B53}" srcId="{17CADD6D-57A2-9D42-AA33-04CBEBB738DC}" destId="{FB39A61F-2A00-7D4E-9471-19CA4723B0A3}" srcOrd="2" destOrd="0" parTransId="{08A8C0B0-CF18-C945-8778-7C27658E988E}" sibTransId="{352D3C53-1B1D-B64D-B80F-9734AA58FDAB}"/>
    <dgm:cxn modelId="{1D3F098F-2FD8-A34E-ACAE-6E8011703D31}" srcId="{17CADD6D-57A2-9D42-AA33-04CBEBB738DC}" destId="{6559262B-4FB6-2A44-8A18-8D4479E0A0E2}" srcOrd="3" destOrd="0" parTransId="{F17A450D-3FAB-4843-8EB6-BC75F48A5BF2}" sibTransId="{64F64EA4-2609-D346-8011-4214C94629E8}"/>
    <dgm:cxn modelId="{6C26D056-9973-7644-A562-872821CBA08A}" type="presOf" srcId="{FB39A61F-2A00-7D4E-9471-19CA4723B0A3}" destId="{AC278685-81EA-CD43-978A-BE945E0FBD1E}" srcOrd="0" destOrd="0" presId="urn:microsoft.com/office/officeart/2008/layout/VerticalCurvedList"/>
    <dgm:cxn modelId="{AEA4D4FE-4652-204B-9A53-5C4DCDFEC2EF}" type="presOf" srcId="{E133130A-3B93-6846-814A-FB0FAD5A94CF}" destId="{CF72EC81-61B4-ED49-AFC9-7A863F50C593}" srcOrd="0" destOrd="0" presId="urn:microsoft.com/office/officeart/2008/layout/VerticalCurvedList"/>
    <dgm:cxn modelId="{632599A5-1F89-3E48-AC7B-200AF5466095}" type="presParOf" srcId="{1868763A-A623-5F42-847D-B00132CC3618}" destId="{8E197B35-45EB-8748-A002-782879D5E33F}" srcOrd="0" destOrd="0" presId="urn:microsoft.com/office/officeart/2008/layout/VerticalCurvedList"/>
    <dgm:cxn modelId="{B22D76D2-326B-124B-A177-89B1547D5586}" type="presParOf" srcId="{8E197B35-45EB-8748-A002-782879D5E33F}" destId="{A6AA8879-7BA4-1F45-A52F-2E8922B67BAE}" srcOrd="0" destOrd="0" presId="urn:microsoft.com/office/officeart/2008/layout/VerticalCurvedList"/>
    <dgm:cxn modelId="{D1607415-7977-5841-839B-967530495BCC}" type="presParOf" srcId="{A6AA8879-7BA4-1F45-A52F-2E8922B67BAE}" destId="{632350BF-B2F7-1E40-AAB5-5955C215CF19}" srcOrd="0" destOrd="0" presId="urn:microsoft.com/office/officeart/2008/layout/VerticalCurvedList"/>
    <dgm:cxn modelId="{23662B0F-4958-5A4B-A5F3-8DF728FDE282}" type="presParOf" srcId="{A6AA8879-7BA4-1F45-A52F-2E8922B67BAE}" destId="{CF72EC81-61B4-ED49-AFC9-7A863F50C593}" srcOrd="1" destOrd="0" presId="urn:microsoft.com/office/officeart/2008/layout/VerticalCurvedList"/>
    <dgm:cxn modelId="{EF770096-E658-994D-9674-5CDCF082A44D}" type="presParOf" srcId="{A6AA8879-7BA4-1F45-A52F-2E8922B67BAE}" destId="{449CB543-FE3C-6C4A-B417-5E216B1AD97B}" srcOrd="2" destOrd="0" presId="urn:microsoft.com/office/officeart/2008/layout/VerticalCurvedList"/>
    <dgm:cxn modelId="{32BFAAF9-F435-264C-81D0-017D918E70DA}" type="presParOf" srcId="{A6AA8879-7BA4-1F45-A52F-2E8922B67BAE}" destId="{11ED7C92-E784-C94C-A552-1509D9A89C99}" srcOrd="3" destOrd="0" presId="urn:microsoft.com/office/officeart/2008/layout/VerticalCurvedList"/>
    <dgm:cxn modelId="{925F4546-5598-A848-89C8-43E732C3BCE4}" type="presParOf" srcId="{8E197B35-45EB-8748-A002-782879D5E33F}" destId="{84753900-4354-2247-A255-9B29486B1289}" srcOrd="1" destOrd="0" presId="urn:microsoft.com/office/officeart/2008/layout/VerticalCurvedList"/>
    <dgm:cxn modelId="{32EB7390-C4C4-CE4D-9001-C1C702103A66}" type="presParOf" srcId="{8E197B35-45EB-8748-A002-782879D5E33F}" destId="{D3C9BF6B-C79E-1B45-BAB7-4F3CC55DE339}" srcOrd="2" destOrd="0" presId="urn:microsoft.com/office/officeart/2008/layout/VerticalCurvedList"/>
    <dgm:cxn modelId="{E5E5D4AF-20C1-CB4F-B440-C98C90C56D1F}" type="presParOf" srcId="{D3C9BF6B-C79E-1B45-BAB7-4F3CC55DE339}" destId="{7BFA09CB-5AB9-3647-AF7C-6947116D50BA}" srcOrd="0" destOrd="0" presId="urn:microsoft.com/office/officeart/2008/layout/VerticalCurvedList"/>
    <dgm:cxn modelId="{84F8D9DF-E030-5C48-B36A-8AF9C42633DB}" type="presParOf" srcId="{8E197B35-45EB-8748-A002-782879D5E33F}" destId="{35645E4E-1EDD-A248-86C3-7C412079EF40}" srcOrd="3" destOrd="0" presId="urn:microsoft.com/office/officeart/2008/layout/VerticalCurvedList"/>
    <dgm:cxn modelId="{929214BB-C615-D74D-AA97-8A488EAD5DC7}" type="presParOf" srcId="{8E197B35-45EB-8748-A002-782879D5E33F}" destId="{DD39FBAC-BEF5-7F4F-97AE-6B5C0B9BDB51}" srcOrd="4" destOrd="0" presId="urn:microsoft.com/office/officeart/2008/layout/VerticalCurvedList"/>
    <dgm:cxn modelId="{1A850120-86E8-084E-A3EF-449EFEC27282}" type="presParOf" srcId="{DD39FBAC-BEF5-7F4F-97AE-6B5C0B9BDB51}" destId="{EE78601B-D82A-D64B-B752-A90E20A9ED2A}" srcOrd="0" destOrd="0" presId="urn:microsoft.com/office/officeart/2008/layout/VerticalCurvedList"/>
    <dgm:cxn modelId="{B74ADC72-664E-E94C-9791-5BCB2B159A8A}" type="presParOf" srcId="{8E197B35-45EB-8748-A002-782879D5E33F}" destId="{AC278685-81EA-CD43-978A-BE945E0FBD1E}" srcOrd="5" destOrd="0" presId="urn:microsoft.com/office/officeart/2008/layout/VerticalCurvedList"/>
    <dgm:cxn modelId="{4B504C13-A47A-AB4B-A844-A14F576F9545}" type="presParOf" srcId="{8E197B35-45EB-8748-A002-782879D5E33F}" destId="{52B4B05A-AD8C-DC4C-90C6-639448E5F83C}" srcOrd="6" destOrd="0" presId="urn:microsoft.com/office/officeart/2008/layout/VerticalCurvedList"/>
    <dgm:cxn modelId="{64548CCF-182E-2E47-94C0-448CE998FD13}" type="presParOf" srcId="{52B4B05A-AD8C-DC4C-90C6-639448E5F83C}" destId="{605A69B4-BEF8-C046-AD3E-AF292FB30B3C}" srcOrd="0" destOrd="0" presId="urn:microsoft.com/office/officeart/2008/layout/VerticalCurvedList"/>
    <dgm:cxn modelId="{AE9721BC-E315-0B49-AB13-EB7B990C746C}" type="presParOf" srcId="{8E197B35-45EB-8748-A002-782879D5E33F}" destId="{26E476E9-440D-DB42-9974-B58D66E6D4A3}" srcOrd="7" destOrd="0" presId="urn:microsoft.com/office/officeart/2008/layout/VerticalCurvedList"/>
    <dgm:cxn modelId="{77AEE23C-0636-4948-96AB-AD4235D2744D}" type="presParOf" srcId="{8E197B35-45EB-8748-A002-782879D5E33F}" destId="{CBF36541-322B-7D4B-9082-BC1BE7B25E95}" srcOrd="8" destOrd="0" presId="urn:microsoft.com/office/officeart/2008/layout/VerticalCurvedList"/>
    <dgm:cxn modelId="{64632F47-C2E2-7B4B-B4D3-90402BD483DC}" type="presParOf" srcId="{CBF36541-322B-7D4B-9082-BC1BE7B25E95}" destId="{5D83CBA4-EC96-2545-90F2-3415D9FA3E8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B9C7DD2-1652-CA47-A812-785BD8E79167}" type="doc">
      <dgm:prSet loTypeId="urn:microsoft.com/office/officeart/2005/8/layout/venn3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C706B1A-B8CC-8C42-AE1A-F4699AAC7F56}">
      <dgm:prSet phldrT="[Text]"/>
      <dgm:spPr/>
      <dgm:t>
        <a:bodyPr/>
        <a:lstStyle/>
        <a:p>
          <a:r>
            <a:rPr lang="en-US" dirty="0" smtClean="0"/>
            <a:t>Systems</a:t>
          </a:r>
          <a:endParaRPr lang="en-US" dirty="0"/>
        </a:p>
      </dgm:t>
    </dgm:pt>
    <dgm:pt modelId="{69855B7F-3870-1543-9132-231C99768DAE}" type="parTrans" cxnId="{EF90560F-FFBD-F844-8DE9-39F8C8AA671A}">
      <dgm:prSet/>
      <dgm:spPr/>
      <dgm:t>
        <a:bodyPr/>
        <a:lstStyle/>
        <a:p>
          <a:endParaRPr lang="en-US"/>
        </a:p>
      </dgm:t>
    </dgm:pt>
    <dgm:pt modelId="{64DE5208-A0DA-D945-92AA-CAA865BCABBA}" type="sibTrans" cxnId="{EF90560F-FFBD-F844-8DE9-39F8C8AA671A}">
      <dgm:prSet/>
      <dgm:spPr/>
      <dgm:t>
        <a:bodyPr/>
        <a:lstStyle/>
        <a:p>
          <a:endParaRPr lang="en-US"/>
        </a:p>
      </dgm:t>
    </dgm:pt>
    <dgm:pt modelId="{6A7A1FEA-881B-BB48-8A2B-5D1EF809ED0C}">
      <dgm:prSet phldrT="[Text]"/>
      <dgm:spPr/>
      <dgm:t>
        <a:bodyPr/>
        <a:lstStyle/>
        <a:p>
          <a:r>
            <a:rPr lang="en-US" dirty="0" smtClean="0"/>
            <a:t>Propulsion</a:t>
          </a:r>
          <a:endParaRPr lang="en-US" dirty="0"/>
        </a:p>
      </dgm:t>
    </dgm:pt>
    <dgm:pt modelId="{C6FD814A-02D6-5947-9F78-A5DAB5365FF8}" type="parTrans" cxnId="{01F9AB89-846A-9440-8AC8-BE3D4957A645}">
      <dgm:prSet/>
      <dgm:spPr/>
      <dgm:t>
        <a:bodyPr/>
        <a:lstStyle/>
        <a:p>
          <a:endParaRPr lang="en-US"/>
        </a:p>
      </dgm:t>
    </dgm:pt>
    <dgm:pt modelId="{6B6504CC-3B31-4D4C-86AB-3FB60FFD2265}" type="sibTrans" cxnId="{01F9AB89-846A-9440-8AC8-BE3D4957A645}">
      <dgm:prSet/>
      <dgm:spPr/>
      <dgm:t>
        <a:bodyPr/>
        <a:lstStyle/>
        <a:p>
          <a:endParaRPr lang="en-US"/>
        </a:p>
      </dgm:t>
    </dgm:pt>
    <dgm:pt modelId="{029B49D7-1D77-8642-98D5-0F4974566698}">
      <dgm:prSet phldrT="[Text]"/>
      <dgm:spPr/>
      <dgm:t>
        <a:bodyPr/>
        <a:lstStyle/>
        <a:p>
          <a:r>
            <a:rPr lang="en-US" dirty="0" smtClean="0"/>
            <a:t>Composites</a:t>
          </a:r>
          <a:endParaRPr lang="en-US" dirty="0"/>
        </a:p>
      </dgm:t>
    </dgm:pt>
    <dgm:pt modelId="{B8753A08-C7FA-CB4E-8946-6FA5DCF9597A}" type="parTrans" cxnId="{72E5DF98-A74D-BE45-A36D-CE3DB4B1C37A}">
      <dgm:prSet/>
      <dgm:spPr/>
      <dgm:t>
        <a:bodyPr/>
        <a:lstStyle/>
        <a:p>
          <a:endParaRPr lang="en-US"/>
        </a:p>
      </dgm:t>
    </dgm:pt>
    <dgm:pt modelId="{E6E1C8B4-B7F9-AD44-A317-49FC9CF5D750}" type="sibTrans" cxnId="{72E5DF98-A74D-BE45-A36D-CE3DB4B1C37A}">
      <dgm:prSet/>
      <dgm:spPr/>
      <dgm:t>
        <a:bodyPr/>
        <a:lstStyle/>
        <a:p>
          <a:endParaRPr lang="en-US"/>
        </a:p>
      </dgm:t>
    </dgm:pt>
    <dgm:pt modelId="{0EAE7C82-774B-BB41-B6D1-D7847E0A5F78}">
      <dgm:prSet phldrT="[Text]"/>
      <dgm:spPr/>
      <dgm:t>
        <a:bodyPr/>
        <a:lstStyle/>
        <a:p>
          <a:r>
            <a:rPr lang="en-US" dirty="0" smtClean="0"/>
            <a:t>Welding</a:t>
          </a:r>
          <a:endParaRPr lang="en-US" dirty="0"/>
        </a:p>
      </dgm:t>
    </dgm:pt>
    <dgm:pt modelId="{C52BA85C-31EE-0F45-AA3D-8D2424C6A7BF}" type="parTrans" cxnId="{58C0E360-D909-2840-A05D-32C17ED060B4}">
      <dgm:prSet/>
      <dgm:spPr/>
      <dgm:t>
        <a:bodyPr/>
        <a:lstStyle/>
        <a:p>
          <a:endParaRPr lang="en-US"/>
        </a:p>
      </dgm:t>
    </dgm:pt>
    <dgm:pt modelId="{61568D25-EF5B-3341-9741-8206A89EBABC}" type="sibTrans" cxnId="{58C0E360-D909-2840-A05D-32C17ED060B4}">
      <dgm:prSet/>
      <dgm:spPr/>
      <dgm:t>
        <a:bodyPr/>
        <a:lstStyle/>
        <a:p>
          <a:endParaRPr lang="en-US"/>
        </a:p>
      </dgm:t>
    </dgm:pt>
    <dgm:pt modelId="{841DE8D9-7C1D-2F48-B522-07E55AE8A2DE}" type="pres">
      <dgm:prSet presAssocID="{FB9C7DD2-1652-CA47-A812-785BD8E7916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D60ED3B-615F-8F43-B249-CB4A5B1A301D}" type="pres">
      <dgm:prSet presAssocID="{8C706B1A-B8CC-8C42-AE1A-F4699AAC7F56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966BBC-9D56-BE49-964F-5EFD4A304873}" type="pres">
      <dgm:prSet presAssocID="{64DE5208-A0DA-D945-92AA-CAA865BCABBA}" presName="space" presStyleCnt="0"/>
      <dgm:spPr/>
    </dgm:pt>
    <dgm:pt modelId="{EDB16BF7-D749-1140-9FFB-7AD4A11152CB}" type="pres">
      <dgm:prSet presAssocID="{6A7A1FEA-881B-BB48-8A2B-5D1EF809ED0C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DD717B-AD4D-674D-B41C-54BC1C6B0C69}" type="pres">
      <dgm:prSet presAssocID="{6B6504CC-3B31-4D4C-86AB-3FB60FFD2265}" presName="space" presStyleCnt="0"/>
      <dgm:spPr/>
    </dgm:pt>
    <dgm:pt modelId="{FCDF667F-49DE-B249-9F87-F02E5700544E}" type="pres">
      <dgm:prSet presAssocID="{029B49D7-1D77-8642-98D5-0F4974566698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BB3BB8-2A50-314A-8078-B8670E290FF0}" type="pres">
      <dgm:prSet presAssocID="{E6E1C8B4-B7F9-AD44-A317-49FC9CF5D750}" presName="space" presStyleCnt="0"/>
      <dgm:spPr/>
    </dgm:pt>
    <dgm:pt modelId="{6CDE62E6-6BD9-CE46-9C08-49C170099FD5}" type="pres">
      <dgm:prSet presAssocID="{0EAE7C82-774B-BB41-B6D1-D7847E0A5F78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2E5DF98-A74D-BE45-A36D-CE3DB4B1C37A}" srcId="{FB9C7DD2-1652-CA47-A812-785BD8E79167}" destId="{029B49D7-1D77-8642-98D5-0F4974566698}" srcOrd="2" destOrd="0" parTransId="{B8753A08-C7FA-CB4E-8946-6FA5DCF9597A}" sibTransId="{E6E1C8B4-B7F9-AD44-A317-49FC9CF5D750}"/>
    <dgm:cxn modelId="{F6D70370-417D-8846-B6BE-B0975CE1717B}" type="presOf" srcId="{8C706B1A-B8CC-8C42-AE1A-F4699AAC7F56}" destId="{BD60ED3B-615F-8F43-B249-CB4A5B1A301D}" srcOrd="0" destOrd="0" presId="urn:microsoft.com/office/officeart/2005/8/layout/venn3"/>
    <dgm:cxn modelId="{58C0E360-D909-2840-A05D-32C17ED060B4}" srcId="{FB9C7DD2-1652-CA47-A812-785BD8E79167}" destId="{0EAE7C82-774B-BB41-B6D1-D7847E0A5F78}" srcOrd="3" destOrd="0" parTransId="{C52BA85C-31EE-0F45-AA3D-8D2424C6A7BF}" sibTransId="{61568D25-EF5B-3341-9741-8206A89EBABC}"/>
    <dgm:cxn modelId="{8125EF4F-0C11-F843-A4BB-96A0CD84616D}" type="presOf" srcId="{FB9C7DD2-1652-CA47-A812-785BD8E79167}" destId="{841DE8D9-7C1D-2F48-B522-07E55AE8A2DE}" srcOrd="0" destOrd="0" presId="urn:microsoft.com/office/officeart/2005/8/layout/venn3"/>
    <dgm:cxn modelId="{96DE712A-53B1-3547-96B7-ED883F2B7D6A}" type="presOf" srcId="{029B49D7-1D77-8642-98D5-0F4974566698}" destId="{FCDF667F-49DE-B249-9F87-F02E5700544E}" srcOrd="0" destOrd="0" presId="urn:microsoft.com/office/officeart/2005/8/layout/venn3"/>
    <dgm:cxn modelId="{EF90560F-FFBD-F844-8DE9-39F8C8AA671A}" srcId="{FB9C7DD2-1652-CA47-A812-785BD8E79167}" destId="{8C706B1A-B8CC-8C42-AE1A-F4699AAC7F56}" srcOrd="0" destOrd="0" parTransId="{69855B7F-3870-1543-9132-231C99768DAE}" sibTransId="{64DE5208-A0DA-D945-92AA-CAA865BCABBA}"/>
    <dgm:cxn modelId="{79F0B813-DB9A-9D48-9627-7A4A74E20479}" type="presOf" srcId="{0EAE7C82-774B-BB41-B6D1-D7847E0A5F78}" destId="{6CDE62E6-6BD9-CE46-9C08-49C170099FD5}" srcOrd="0" destOrd="0" presId="urn:microsoft.com/office/officeart/2005/8/layout/venn3"/>
    <dgm:cxn modelId="{A3BA3C14-95F8-4F4B-9E97-91E6D89F456B}" type="presOf" srcId="{6A7A1FEA-881B-BB48-8A2B-5D1EF809ED0C}" destId="{EDB16BF7-D749-1140-9FFB-7AD4A11152CB}" srcOrd="0" destOrd="0" presId="urn:microsoft.com/office/officeart/2005/8/layout/venn3"/>
    <dgm:cxn modelId="{01F9AB89-846A-9440-8AC8-BE3D4957A645}" srcId="{FB9C7DD2-1652-CA47-A812-785BD8E79167}" destId="{6A7A1FEA-881B-BB48-8A2B-5D1EF809ED0C}" srcOrd="1" destOrd="0" parTransId="{C6FD814A-02D6-5947-9F78-A5DAB5365FF8}" sibTransId="{6B6504CC-3B31-4D4C-86AB-3FB60FFD2265}"/>
    <dgm:cxn modelId="{0144656B-E92A-4E44-9CCF-350D5A3F77A4}" type="presParOf" srcId="{841DE8D9-7C1D-2F48-B522-07E55AE8A2DE}" destId="{BD60ED3B-615F-8F43-B249-CB4A5B1A301D}" srcOrd="0" destOrd="0" presId="urn:microsoft.com/office/officeart/2005/8/layout/venn3"/>
    <dgm:cxn modelId="{797B8749-E24A-E143-ACD4-295BD4EB7412}" type="presParOf" srcId="{841DE8D9-7C1D-2F48-B522-07E55AE8A2DE}" destId="{CE966BBC-9D56-BE49-964F-5EFD4A304873}" srcOrd="1" destOrd="0" presId="urn:microsoft.com/office/officeart/2005/8/layout/venn3"/>
    <dgm:cxn modelId="{FEE899CD-F6E1-9B44-8684-51D93564EBE2}" type="presParOf" srcId="{841DE8D9-7C1D-2F48-B522-07E55AE8A2DE}" destId="{EDB16BF7-D749-1140-9FFB-7AD4A11152CB}" srcOrd="2" destOrd="0" presId="urn:microsoft.com/office/officeart/2005/8/layout/venn3"/>
    <dgm:cxn modelId="{F6154D2B-A8C0-474F-9609-D32C2896307B}" type="presParOf" srcId="{841DE8D9-7C1D-2F48-B522-07E55AE8A2DE}" destId="{19DD717B-AD4D-674D-B41C-54BC1C6B0C69}" srcOrd="3" destOrd="0" presId="urn:microsoft.com/office/officeart/2005/8/layout/venn3"/>
    <dgm:cxn modelId="{2F19C078-BB50-A142-A09F-4A43D4264BD6}" type="presParOf" srcId="{841DE8D9-7C1D-2F48-B522-07E55AE8A2DE}" destId="{FCDF667F-49DE-B249-9F87-F02E5700544E}" srcOrd="4" destOrd="0" presId="urn:microsoft.com/office/officeart/2005/8/layout/venn3"/>
    <dgm:cxn modelId="{412A2A87-A229-1B47-AA69-A4833F27B961}" type="presParOf" srcId="{841DE8D9-7C1D-2F48-B522-07E55AE8A2DE}" destId="{1EBB3BB8-2A50-314A-8078-B8670E290FF0}" srcOrd="5" destOrd="0" presId="urn:microsoft.com/office/officeart/2005/8/layout/venn3"/>
    <dgm:cxn modelId="{84104234-E3D4-4745-90E7-BC20068203C3}" type="presParOf" srcId="{841DE8D9-7C1D-2F48-B522-07E55AE8A2DE}" destId="{6CDE62E6-6BD9-CE46-9C08-49C170099FD5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F72EC81-61B4-ED49-AFC9-7A863F50C593}">
      <dsp:nvSpPr>
        <dsp:cNvPr id="0" name=""/>
        <dsp:cNvSpPr/>
      </dsp:nvSpPr>
      <dsp:spPr>
        <a:xfrm>
          <a:off x="-5513922" y="-844209"/>
          <a:ext cx="6565219" cy="6565219"/>
        </a:xfrm>
        <a:prstGeom prst="blockArc">
          <a:avLst>
            <a:gd name="adj1" fmla="val 18900000"/>
            <a:gd name="adj2" fmla="val 2700000"/>
            <a:gd name="adj3" fmla="val 329"/>
          </a:avLst>
        </a:pr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753900-4354-2247-A255-9B29486B1289}">
      <dsp:nvSpPr>
        <dsp:cNvPr id="0" name=""/>
        <dsp:cNvSpPr/>
      </dsp:nvSpPr>
      <dsp:spPr>
        <a:xfrm>
          <a:off x="550354" y="374928"/>
          <a:ext cx="7611221" cy="75024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95508" tIns="104140" rIns="104140" bIns="104140" numCol="1" spcCol="1270" anchor="ctr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smtClean="0"/>
            <a:t>Boat &amp; ship building</a:t>
          </a:r>
          <a:endParaRPr lang="en-US" sz="4100" kern="1200" dirty="0"/>
        </a:p>
      </dsp:txBody>
      <dsp:txXfrm>
        <a:off x="550354" y="374928"/>
        <a:ext cx="7611221" cy="750246"/>
      </dsp:txXfrm>
    </dsp:sp>
    <dsp:sp modelId="{7BFA09CB-5AB9-3647-AF7C-6947116D50BA}">
      <dsp:nvSpPr>
        <dsp:cNvPr id="0" name=""/>
        <dsp:cNvSpPr/>
      </dsp:nvSpPr>
      <dsp:spPr>
        <a:xfrm>
          <a:off x="81450" y="281147"/>
          <a:ext cx="937808" cy="9378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645E4E-1EDD-A248-86C3-7C412079EF40}">
      <dsp:nvSpPr>
        <dsp:cNvPr id="0" name=""/>
        <dsp:cNvSpPr/>
      </dsp:nvSpPr>
      <dsp:spPr>
        <a:xfrm>
          <a:off x="980488" y="1500493"/>
          <a:ext cx="7181088" cy="75024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95508" tIns="104140" rIns="104140" bIns="104140" numCol="1" spcCol="1270" anchor="ctr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smtClean="0"/>
            <a:t>Repair-refit yards</a:t>
          </a:r>
          <a:endParaRPr lang="en-US" sz="4100" kern="1200" dirty="0"/>
        </a:p>
      </dsp:txBody>
      <dsp:txXfrm>
        <a:off x="980488" y="1500493"/>
        <a:ext cx="7181088" cy="750246"/>
      </dsp:txXfrm>
    </dsp:sp>
    <dsp:sp modelId="{EE78601B-D82A-D64B-B752-A90E20A9ED2A}">
      <dsp:nvSpPr>
        <dsp:cNvPr id="0" name=""/>
        <dsp:cNvSpPr/>
      </dsp:nvSpPr>
      <dsp:spPr>
        <a:xfrm>
          <a:off x="511583" y="1406712"/>
          <a:ext cx="937808" cy="9378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278685-81EA-CD43-978A-BE945E0FBD1E}">
      <dsp:nvSpPr>
        <dsp:cNvPr id="0" name=""/>
        <dsp:cNvSpPr/>
      </dsp:nvSpPr>
      <dsp:spPr>
        <a:xfrm>
          <a:off x="980488" y="2626059"/>
          <a:ext cx="7181088" cy="75024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95508" tIns="104140" rIns="104140" bIns="104140" numCol="1" spcCol="1270" anchor="ctr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smtClean="0"/>
            <a:t>Marina’s</a:t>
          </a:r>
          <a:endParaRPr lang="en-US" sz="4100" kern="1200" dirty="0"/>
        </a:p>
      </dsp:txBody>
      <dsp:txXfrm>
        <a:off x="980488" y="2626059"/>
        <a:ext cx="7181088" cy="750246"/>
      </dsp:txXfrm>
    </dsp:sp>
    <dsp:sp modelId="{605A69B4-BEF8-C046-AD3E-AF292FB30B3C}">
      <dsp:nvSpPr>
        <dsp:cNvPr id="0" name=""/>
        <dsp:cNvSpPr/>
      </dsp:nvSpPr>
      <dsp:spPr>
        <a:xfrm>
          <a:off x="511583" y="2532278"/>
          <a:ext cx="937808" cy="9378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E476E9-440D-DB42-9974-B58D66E6D4A3}">
      <dsp:nvSpPr>
        <dsp:cNvPr id="0" name=""/>
        <dsp:cNvSpPr/>
      </dsp:nvSpPr>
      <dsp:spPr>
        <a:xfrm>
          <a:off x="550354" y="3751624"/>
          <a:ext cx="7611221" cy="75024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95508" tIns="104140" rIns="104140" bIns="104140" numCol="1" spcCol="1270" anchor="ctr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smtClean="0"/>
            <a:t>Enthusiasts</a:t>
          </a:r>
          <a:endParaRPr lang="en-US" sz="4100" kern="1200" dirty="0"/>
        </a:p>
      </dsp:txBody>
      <dsp:txXfrm>
        <a:off x="550354" y="3751624"/>
        <a:ext cx="7611221" cy="750246"/>
      </dsp:txXfrm>
    </dsp:sp>
    <dsp:sp modelId="{5D83CBA4-EC96-2545-90F2-3415D9FA3E80}">
      <dsp:nvSpPr>
        <dsp:cNvPr id="0" name=""/>
        <dsp:cNvSpPr/>
      </dsp:nvSpPr>
      <dsp:spPr>
        <a:xfrm>
          <a:off x="81450" y="3657843"/>
          <a:ext cx="937808" cy="9378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D60ED3B-615F-8F43-B249-CB4A5B1A301D}">
      <dsp:nvSpPr>
        <dsp:cNvPr id="0" name=""/>
        <dsp:cNvSpPr/>
      </dsp:nvSpPr>
      <dsp:spPr>
        <a:xfrm>
          <a:off x="2411" y="1228873"/>
          <a:ext cx="2419052" cy="2419052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1">
                <a:alpha val="50000"/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1">
                <a:alpha val="50000"/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3129" tIns="26670" rIns="133129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Systems</a:t>
          </a:r>
          <a:endParaRPr lang="en-US" sz="2100" kern="1200" dirty="0"/>
        </a:p>
      </dsp:txBody>
      <dsp:txXfrm>
        <a:off x="2411" y="1228873"/>
        <a:ext cx="2419052" cy="2419052"/>
      </dsp:txXfrm>
    </dsp:sp>
    <dsp:sp modelId="{EDB16BF7-D749-1140-9FFB-7AD4A11152CB}">
      <dsp:nvSpPr>
        <dsp:cNvPr id="0" name=""/>
        <dsp:cNvSpPr/>
      </dsp:nvSpPr>
      <dsp:spPr>
        <a:xfrm>
          <a:off x="1937652" y="1228873"/>
          <a:ext cx="2419052" cy="2419052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1">
                <a:alpha val="50000"/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1">
                <a:alpha val="50000"/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3129" tIns="26670" rIns="133129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Propulsion</a:t>
          </a:r>
          <a:endParaRPr lang="en-US" sz="2100" kern="1200" dirty="0"/>
        </a:p>
      </dsp:txBody>
      <dsp:txXfrm>
        <a:off x="1937652" y="1228873"/>
        <a:ext cx="2419052" cy="2419052"/>
      </dsp:txXfrm>
    </dsp:sp>
    <dsp:sp modelId="{FCDF667F-49DE-B249-9F87-F02E5700544E}">
      <dsp:nvSpPr>
        <dsp:cNvPr id="0" name=""/>
        <dsp:cNvSpPr/>
      </dsp:nvSpPr>
      <dsp:spPr>
        <a:xfrm>
          <a:off x="3872894" y="1228873"/>
          <a:ext cx="2419052" cy="2419052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1">
                <a:alpha val="50000"/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1">
                <a:alpha val="50000"/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3129" tIns="26670" rIns="133129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Composites</a:t>
          </a:r>
          <a:endParaRPr lang="en-US" sz="2100" kern="1200" dirty="0"/>
        </a:p>
      </dsp:txBody>
      <dsp:txXfrm>
        <a:off x="3872894" y="1228873"/>
        <a:ext cx="2419052" cy="2419052"/>
      </dsp:txXfrm>
    </dsp:sp>
    <dsp:sp modelId="{6CDE62E6-6BD9-CE46-9C08-49C170099FD5}">
      <dsp:nvSpPr>
        <dsp:cNvPr id="0" name=""/>
        <dsp:cNvSpPr/>
      </dsp:nvSpPr>
      <dsp:spPr>
        <a:xfrm>
          <a:off x="5808136" y="1228873"/>
          <a:ext cx="2419052" cy="2419052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1">
                <a:alpha val="50000"/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1">
                <a:alpha val="50000"/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3129" tIns="26670" rIns="133129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Welding</a:t>
          </a:r>
          <a:endParaRPr lang="en-US" sz="2100" kern="1200" dirty="0"/>
        </a:p>
      </dsp:txBody>
      <dsp:txXfrm>
        <a:off x="5808136" y="1228873"/>
        <a:ext cx="2419052" cy="24190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77C5DE-DF18-494D-B459-A76C8536F076}" type="datetimeFigureOut">
              <a:rPr lang="en-US" smtClean="0"/>
              <a:pPr/>
              <a:t>11/23/2011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CA2E90-0C43-8F44-BEA8-909826B1C0F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647970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1E8296-6AC3-4A04-A721-1498DBF930F5}" type="datetimeFigureOut">
              <a:rPr lang="en-US" smtClean="0"/>
              <a:t>11/23/2011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136C81-FC41-4088-9AE3-D595255186D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136C81-FC41-4088-9AE3-D595255186D3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136C81-FC41-4088-9AE3-D595255186D3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136C81-FC41-4088-9AE3-D595255186D3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136C81-FC41-4088-9AE3-D595255186D3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136C81-FC41-4088-9AE3-D595255186D3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136C81-FC41-4088-9AE3-D595255186D3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136C81-FC41-4088-9AE3-D595255186D3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136C81-FC41-4088-9AE3-D595255186D3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136C81-FC41-4088-9AE3-D595255186D3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136C81-FC41-4088-9AE3-D595255186D3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136C81-FC41-4088-9AE3-D595255186D3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136C81-FC41-4088-9AE3-D595255186D3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5678-EE20-4FA5-88E2-6E0BD67A2E26}" type="datetime1">
              <a:rPr lang="en-US" smtClean="0"/>
              <a:pPr/>
              <a:t>11/23/2011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51B39-B140-43FE-96DB-472A2B59CE7C}" type="datetime1">
              <a:rPr lang="en-US" smtClean="0"/>
              <a:pPr/>
              <a:t>11/23/2011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00BB2-27C5-458B-ABCE-839C88CF47CE}" type="datetime1">
              <a:rPr lang="en-US" smtClean="0"/>
              <a:pPr/>
              <a:t>11/23/2011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pPr/>
              <a:t>11/23/2011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AEA93-55E7-4DA9-90C2-089A26EEFEC4}" type="datetime1">
              <a:rPr lang="en-US" smtClean="0"/>
              <a:pPr/>
              <a:t>11/23/2011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CF3C7-6809-4F39-BD67-A75817BDDE0A}" type="datetime1">
              <a:rPr lang="en-US" smtClean="0"/>
              <a:pPr/>
              <a:t>11/23/2011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EB24-CE78-465C-A726-91D0868FA48F}" type="datetime1">
              <a:rPr lang="en-US" smtClean="0"/>
              <a:pPr/>
              <a:t>11/23/2011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Footer Text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AADF0-1749-4E8B-9691-B44A5F8C0895}" type="datetime1">
              <a:rPr lang="en-US" smtClean="0"/>
              <a:pPr/>
              <a:t>11/23/2011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Footer Text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628A-A867-4937-BBE5-207DB6F9C51A}" type="datetime1">
              <a:rPr lang="en-US" smtClean="0"/>
              <a:pPr/>
              <a:t>11/23/2011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Footer Text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BBB94-68E6-4675-A946-F1C5994EDBD7}" type="datetime1">
              <a:rPr lang="en-US" smtClean="0"/>
              <a:pPr/>
              <a:t>11/23/2011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B8377-21E3-4835-B75D-4E2847E2750F}" type="datetime1">
              <a:rPr lang="en-US" smtClean="0"/>
              <a:pPr/>
              <a:t>11/23/2011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0C4986D-6BE9-4264-908F-02DB36FD8D6C}" type="datetime1">
              <a:rPr lang="en-US" smtClean="0"/>
              <a:pPr/>
              <a:t>11/23/2011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Marine Trades</a:t>
            </a:r>
            <a:br>
              <a:rPr lang="en-US" sz="3600" dirty="0" smtClean="0"/>
            </a:br>
            <a:r>
              <a:rPr lang="en-US" sz="3600" i="1" dirty="0" smtClean="0"/>
              <a:t>Training, Innovation &amp; Good News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2800" dirty="0" smtClean="0"/>
              <a:t>Northwest Marina &amp; Boatyard Conference </a:t>
            </a:r>
            <a:br>
              <a:rPr lang="en-US" sz="2800" dirty="0" smtClean="0"/>
            </a:br>
            <a:r>
              <a:rPr lang="en-US" sz="2800" dirty="0" smtClean="0"/>
              <a:t>La Conner, Washington</a:t>
            </a:r>
            <a:br>
              <a:rPr lang="en-US" sz="2800" dirty="0" smtClean="0"/>
            </a:br>
            <a:r>
              <a:rPr lang="en-US" sz="2800" dirty="0" smtClean="0"/>
              <a:t>November 9, 2011</a:t>
            </a:r>
            <a:endParaRPr lang="en-US" sz="28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sz="1700" dirty="0" smtClean="0"/>
          </a:p>
          <a:p>
            <a:r>
              <a:rPr lang="en-US" sz="1700" dirty="0" smtClean="0"/>
              <a:t>Center of Excellence, Marine Manufacturing &amp; Technology</a:t>
            </a:r>
          </a:p>
          <a:p>
            <a:r>
              <a:rPr lang="en-US" sz="1700" dirty="0" smtClean="0"/>
              <a:t>Skagit Valley College</a:t>
            </a:r>
          </a:p>
          <a:p>
            <a:r>
              <a:rPr lang="en-US" sz="2000" dirty="0" smtClean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60163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Content Placeholder 8" descr="IMC_Charger.jpg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29143" b="-29143"/>
          <a:stretch>
            <a:fillRect/>
          </a:stretch>
        </p:blipFill>
        <p:spPr/>
      </p:pic>
      <p:pic>
        <p:nvPicPr>
          <p:cNvPr id="6" name="Content Placeholder 5" descr="Thetford Porta Potti Curve.png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35594" r="-3559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2314791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2541"/>
            <a:ext cx="8229600" cy="990600"/>
          </a:xfrm>
        </p:spPr>
        <p:txBody>
          <a:bodyPr/>
          <a:lstStyle/>
          <a:p>
            <a:r>
              <a:rPr lang="en-US" dirty="0" smtClean="0"/>
              <a:t> Good news,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Increased legislative interest in </a:t>
            </a:r>
            <a:r>
              <a:rPr lang="en-US" dirty="0" smtClean="0"/>
              <a:t>industry</a:t>
            </a:r>
          </a:p>
          <a:p>
            <a:pPr lvl="1"/>
            <a:r>
              <a:rPr lang="en-US" dirty="0" smtClean="0"/>
              <a:t>Active outreach by elected officials</a:t>
            </a:r>
            <a:endParaRPr lang="en-US" dirty="0"/>
          </a:p>
          <a:p>
            <a:r>
              <a:rPr lang="en-US" dirty="0"/>
              <a:t>Scholarship fund: $93,000</a:t>
            </a:r>
            <a:r>
              <a:rPr lang="en-US" dirty="0" smtClean="0"/>
              <a:t>!</a:t>
            </a:r>
          </a:p>
          <a:p>
            <a:pPr lvl="1"/>
            <a:r>
              <a:rPr lang="en-US" dirty="0" smtClean="0"/>
              <a:t>Original goal: $20,000</a:t>
            </a:r>
          </a:p>
          <a:p>
            <a:pPr lvl="1"/>
            <a:r>
              <a:rPr lang="en-US" dirty="0" smtClean="0"/>
              <a:t>New goal: $100,000</a:t>
            </a:r>
          </a:p>
          <a:p>
            <a:pPr lvl="1"/>
            <a:r>
              <a:rPr lang="en-US" dirty="0" smtClean="0"/>
              <a:t>Wallie Funk, Community Leader</a:t>
            </a:r>
            <a:endParaRPr lang="en-US" dirty="0"/>
          </a:p>
          <a:p>
            <a:r>
              <a:rPr lang="en-US" dirty="0" smtClean="0"/>
              <a:t>ProBoat West</a:t>
            </a:r>
          </a:p>
          <a:p>
            <a:pPr lvl="1"/>
            <a:r>
              <a:rPr lang="en-US" dirty="0" smtClean="0"/>
              <a:t>30 minute live radio show</a:t>
            </a:r>
          </a:p>
          <a:p>
            <a:pPr lvl="1"/>
            <a:r>
              <a:rPr lang="en-US" dirty="0" smtClean="0"/>
              <a:t>Focus is on West Coast industry</a:t>
            </a:r>
          </a:p>
          <a:p>
            <a:pPr lvl="1"/>
            <a:r>
              <a:rPr lang="en-US" dirty="0" smtClean="0"/>
              <a:t>Partnership with </a:t>
            </a:r>
            <a:r>
              <a:rPr lang="en-US" i="1" dirty="0" smtClean="0"/>
              <a:t>Professional BoatBuilder</a:t>
            </a:r>
            <a:r>
              <a:rPr lang="en-US" dirty="0" smtClean="0"/>
              <a:t> magazine</a:t>
            </a:r>
            <a:endParaRPr lang="en-US" dirty="0"/>
          </a:p>
        </p:txBody>
      </p:sp>
      <p:pic>
        <p:nvPicPr>
          <p:cNvPr id="5" name="Content Placeholder 4" descr="Universalspraylessconnector.jpg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80" r="328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8687438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Visits to Marine Tech are encouraged!</a:t>
            </a:r>
          </a:p>
          <a:p>
            <a:endParaRPr lang="en-US" dirty="0" smtClean="0"/>
          </a:p>
          <a:p>
            <a:r>
              <a:rPr lang="en-US" dirty="0" smtClean="0"/>
              <a:t>For more information</a:t>
            </a:r>
          </a:p>
          <a:p>
            <a:pPr lvl="1"/>
            <a:r>
              <a:rPr lang="en-US" dirty="0" smtClean="0"/>
              <a:t>Ann Avary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nn.avary@skagit.edu</a:t>
            </a:r>
          </a:p>
          <a:p>
            <a:pPr lvl="1"/>
            <a:r>
              <a:rPr lang="en-US" dirty="0" smtClean="0"/>
              <a:t>360.766.6282, x3001</a:t>
            </a:r>
          </a:p>
          <a:p>
            <a:pPr lvl="1"/>
            <a:r>
              <a:rPr lang="en-US" dirty="0" smtClean="0"/>
              <a:t>www.marinecenterofexcellence.com</a:t>
            </a:r>
          </a:p>
          <a:p>
            <a:pPr lvl="1"/>
            <a:r>
              <a:rPr lang="en-US" dirty="0" smtClean="0"/>
              <a:t>www.skagit.edu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 descr="LOGO_SVC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73358" y="5061124"/>
            <a:ext cx="1371600" cy="786384"/>
          </a:xfrm>
          <a:prstGeom prst="rect">
            <a:avLst/>
          </a:prstGeom>
        </p:spPr>
      </p:pic>
      <p:pic>
        <p:nvPicPr>
          <p:cNvPr id="5" name="Picture 4" descr="GRAPHIC_COE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92727" y="5301916"/>
            <a:ext cx="1371600" cy="545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93104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Marine Technology Campus - Anacortes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19,000 </a:t>
            </a:r>
            <a:r>
              <a:rPr lang="en-US" dirty="0"/>
              <a:t>s</a:t>
            </a:r>
            <a:r>
              <a:rPr lang="en-US" dirty="0" smtClean="0"/>
              <a:t>quare feet</a:t>
            </a:r>
          </a:p>
          <a:p>
            <a:r>
              <a:rPr lang="en-US" dirty="0"/>
              <a:t>O</a:t>
            </a:r>
            <a:r>
              <a:rPr lang="en-US" dirty="0" smtClean="0"/>
              <a:t>pened September 2010</a:t>
            </a:r>
          </a:p>
          <a:p>
            <a:r>
              <a:rPr lang="en-US" dirty="0" smtClean="0"/>
              <a:t>Dual programs with wait lists</a:t>
            </a:r>
          </a:p>
          <a:p>
            <a:pPr lvl="1"/>
            <a:r>
              <a:rPr lang="en-US" dirty="0"/>
              <a:t>Skagit Valley </a:t>
            </a:r>
            <a:r>
              <a:rPr lang="en-US" dirty="0" smtClean="0"/>
              <a:t>College - Marine Technology</a:t>
            </a:r>
            <a:endParaRPr lang="en-US" dirty="0"/>
          </a:p>
          <a:p>
            <a:pPr lvl="1"/>
            <a:r>
              <a:rPr lang="en-US" dirty="0"/>
              <a:t>Northwest Career &amp; Technical Academy/</a:t>
            </a:r>
            <a:r>
              <a:rPr lang="en-US" dirty="0" smtClean="0"/>
              <a:t>K12</a:t>
            </a:r>
          </a:p>
          <a:p>
            <a:r>
              <a:rPr lang="en-US" dirty="0" smtClean="0"/>
              <a:t>Key support &amp; leadership</a:t>
            </a:r>
          </a:p>
          <a:p>
            <a:pPr lvl="1"/>
            <a:r>
              <a:rPr lang="en-US" dirty="0" smtClean="0"/>
              <a:t>Port of Anacortes</a:t>
            </a:r>
          </a:p>
          <a:p>
            <a:pPr lvl="1"/>
            <a:r>
              <a:rPr lang="en-US" dirty="0" smtClean="0"/>
              <a:t>Marine trades</a:t>
            </a:r>
          </a:p>
          <a:p>
            <a:pPr lvl="1"/>
            <a:r>
              <a:rPr lang="en-US" dirty="0" smtClean="0"/>
              <a:t>Legislative </a:t>
            </a:r>
          </a:p>
          <a:p>
            <a:pPr lvl="1"/>
            <a:r>
              <a:rPr lang="en-US" dirty="0" smtClean="0"/>
              <a:t>Community</a:t>
            </a:r>
          </a:p>
          <a:p>
            <a:pPr lvl="1"/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8200" y="1998307"/>
            <a:ext cx="4038600" cy="2678078"/>
          </a:xfrm>
        </p:spPr>
      </p:pic>
    </p:spTree>
    <p:extLst>
      <p:ext uri="{BB962C8B-B14F-4D97-AF65-F5344CB8AC3E}">
        <p14:creationId xmlns:p14="http://schemas.microsoft.com/office/powerpoint/2010/main" xmlns="" val="1860806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Training for the following markets </a:t>
            </a:r>
            <a:endParaRPr lang="en-US" sz="40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173908426"/>
              </p:ext>
            </p:extLst>
          </p:nvPr>
        </p:nvGraphicFramePr>
        <p:xfrm>
          <a:off x="457200" y="1600200"/>
          <a:ext cx="82296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720080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State-of-the-Art Training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997530722"/>
              </p:ext>
            </p:extLst>
          </p:nvPr>
        </p:nvGraphicFramePr>
        <p:xfrm>
          <a:off x="457200" y="1600200"/>
          <a:ext cx="82296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3233410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 Standards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8" r="-8"/>
          <a:stretch>
            <a:fillRect/>
          </a:stretch>
        </p:blipFill>
        <p:spPr>
          <a:xfrm>
            <a:off x="457200" y="2693988"/>
            <a:ext cx="4038600" cy="2678112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Meet local, regional and national industry standards</a:t>
            </a:r>
          </a:p>
          <a:p>
            <a:pPr lvl="1"/>
            <a:r>
              <a:rPr lang="en-US" dirty="0" smtClean="0"/>
              <a:t>Advisory board</a:t>
            </a:r>
          </a:p>
          <a:p>
            <a:pPr lvl="1"/>
            <a:r>
              <a:rPr lang="en-US" dirty="0" smtClean="0"/>
              <a:t>Expanded composite tooling to attract younger students</a:t>
            </a:r>
          </a:p>
          <a:p>
            <a:r>
              <a:rPr lang="en-US" dirty="0" smtClean="0"/>
              <a:t>Training aids that represent current and emerging technologies and best practices</a:t>
            </a:r>
          </a:p>
          <a:p>
            <a:pPr lvl="1"/>
            <a:r>
              <a:rPr lang="en-US" dirty="0" smtClean="0"/>
              <a:t>Industry – key player</a:t>
            </a:r>
          </a:p>
          <a:p>
            <a:r>
              <a:rPr lang="en-US" dirty="0" smtClean="0"/>
              <a:t>Regular review of curriculum and outcomes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14767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 aids</a:t>
            </a:r>
            <a:endParaRPr lang="en-US" dirty="0"/>
          </a:p>
        </p:txBody>
      </p:sp>
      <p:pic>
        <p:nvPicPr>
          <p:cNvPr id="5" name="Content Placeholder 4" descr="DSC_0280.JPG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609" r="21609"/>
          <a:stretch>
            <a:fillRect/>
          </a:stretch>
        </p:blipFill>
        <p:spPr>
          <a:xfrm>
            <a:off x="457200" y="1673225"/>
            <a:ext cx="4038600" cy="471805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8200" y="2693465"/>
            <a:ext cx="4038600" cy="2678078"/>
          </a:xfrm>
        </p:spPr>
      </p:pic>
    </p:spTree>
    <p:extLst>
      <p:ext uri="{BB962C8B-B14F-4D97-AF65-F5344CB8AC3E}">
        <p14:creationId xmlns:p14="http://schemas.microsoft.com/office/powerpoint/2010/main" xmlns="" val="1967249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Certifications and degrees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sz="2600" dirty="0" smtClean="0"/>
              <a:t>One year Marine Technician Certificate</a:t>
            </a:r>
          </a:p>
          <a:p>
            <a:r>
              <a:rPr lang="en-US" sz="2600" dirty="0" smtClean="0"/>
              <a:t>Two year Associate of Technical Arts degree</a:t>
            </a:r>
          </a:p>
          <a:p>
            <a:r>
              <a:rPr lang="en-US" sz="2600" dirty="0" smtClean="0"/>
              <a:t>American Boat and Yacht Council</a:t>
            </a:r>
          </a:p>
          <a:p>
            <a:pPr lvl="1"/>
            <a:r>
              <a:rPr lang="en-US" dirty="0" smtClean="0"/>
              <a:t>Marine Electrician</a:t>
            </a:r>
          </a:p>
          <a:p>
            <a:pPr lvl="1"/>
            <a:r>
              <a:rPr lang="en-US" dirty="0" smtClean="0"/>
              <a:t>Systems Technician</a:t>
            </a:r>
          </a:p>
          <a:p>
            <a:pPr lvl="1"/>
            <a:r>
              <a:rPr lang="en-US" dirty="0" smtClean="0"/>
              <a:t>Corrosion Technician</a:t>
            </a:r>
          </a:p>
          <a:p>
            <a:pPr lvl="1"/>
            <a:r>
              <a:rPr lang="en-US" dirty="0" smtClean="0"/>
              <a:t>Propulsion Technician – Gasoline and Diesel</a:t>
            </a:r>
          </a:p>
          <a:p>
            <a:pPr marL="274320" lvl="1" indent="0">
              <a:buNone/>
            </a:pP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sz="2600" dirty="0"/>
              <a:t>National Marine Electronics Association</a:t>
            </a:r>
          </a:p>
          <a:p>
            <a:pPr lvl="1"/>
            <a:r>
              <a:rPr lang="en-US" dirty="0"/>
              <a:t>Marine Electronics </a:t>
            </a:r>
            <a:r>
              <a:rPr lang="en-US" dirty="0" smtClean="0"/>
              <a:t>Installer</a:t>
            </a:r>
          </a:p>
          <a:p>
            <a:pPr lvl="1"/>
            <a:r>
              <a:rPr lang="en-US" dirty="0" smtClean="0"/>
              <a:t>Advanced Marine Electronics Installer</a:t>
            </a:r>
            <a:endParaRPr lang="en-US" dirty="0"/>
          </a:p>
          <a:p>
            <a:r>
              <a:rPr lang="en-US" sz="2600" dirty="0"/>
              <a:t>American Composite Manufacturers Association</a:t>
            </a:r>
          </a:p>
          <a:p>
            <a:pPr lvl="1"/>
            <a:r>
              <a:rPr lang="en-US" dirty="0"/>
              <a:t>Various composite </a:t>
            </a:r>
            <a:r>
              <a:rPr lang="en-US" dirty="0" smtClean="0"/>
              <a:t>certifications </a:t>
            </a:r>
            <a:endParaRPr lang="en-US" dirty="0"/>
          </a:p>
          <a:p>
            <a:r>
              <a:rPr lang="en-US" sz="2600" dirty="0"/>
              <a:t>EPA – Part 608</a:t>
            </a:r>
          </a:p>
          <a:p>
            <a:r>
              <a:rPr lang="en-US" sz="2600" dirty="0"/>
              <a:t>American Welding Society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8767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Upcoming events and courses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Professional development for industry – Spring 2012</a:t>
            </a:r>
          </a:p>
          <a:p>
            <a:pPr lvl="1"/>
            <a:r>
              <a:rPr lang="en-US" dirty="0" smtClean="0"/>
              <a:t>Electronics</a:t>
            </a:r>
          </a:p>
          <a:p>
            <a:pPr lvl="1"/>
            <a:r>
              <a:rPr lang="en-US" dirty="0" smtClean="0"/>
              <a:t>Composites</a:t>
            </a:r>
          </a:p>
          <a:p>
            <a:r>
              <a:rPr lang="en-US" dirty="0" smtClean="0"/>
              <a:t>Marine WX</a:t>
            </a:r>
          </a:p>
          <a:p>
            <a:pPr lvl="1"/>
            <a:r>
              <a:rPr lang="en-US" dirty="0" smtClean="0"/>
              <a:t>Recreational boaters – January 14</a:t>
            </a:r>
            <a:r>
              <a:rPr lang="en-US" smtClean="0"/>
              <a:t>, 2012</a:t>
            </a:r>
            <a:endParaRPr lang="en-US" dirty="0" smtClean="0"/>
          </a:p>
          <a:p>
            <a:pPr lvl="1"/>
            <a:r>
              <a:rPr lang="en-US" dirty="0" smtClean="0"/>
              <a:t> Industry </a:t>
            </a:r>
          </a:p>
          <a:p>
            <a:r>
              <a:rPr lang="en-US" dirty="0" smtClean="0"/>
              <a:t>Recreational community classes – Spring 2012</a:t>
            </a:r>
          </a:p>
          <a:p>
            <a:pPr lvl="1"/>
            <a:r>
              <a:rPr lang="en-US" dirty="0" smtClean="0"/>
              <a:t>Systems for Women</a:t>
            </a:r>
          </a:p>
          <a:p>
            <a:pPr lvl="1"/>
            <a:r>
              <a:rPr lang="en-US" dirty="0" smtClean="0"/>
              <a:t>Diesel engine trouble shooting</a:t>
            </a:r>
          </a:p>
          <a:p>
            <a:pPr lvl="1"/>
            <a:r>
              <a:rPr lang="en-US" dirty="0" smtClean="0"/>
              <a:t>Rigging</a:t>
            </a:r>
          </a:p>
          <a:p>
            <a:r>
              <a:rPr lang="en-US" dirty="0" smtClean="0"/>
              <a:t>Online/eLearning for students and incumbent employees</a:t>
            </a:r>
          </a:p>
          <a:p>
            <a:pPr lvl="1"/>
            <a:r>
              <a:rPr lang="en-US" dirty="0" smtClean="0"/>
              <a:t>Marine Technical Math</a:t>
            </a:r>
          </a:p>
          <a:p>
            <a:pPr lvl="1"/>
            <a:r>
              <a:rPr lang="en-US" dirty="0" smtClean="0"/>
              <a:t>Composite Technology</a:t>
            </a:r>
          </a:p>
          <a:p>
            <a:pPr lvl="1"/>
            <a:r>
              <a:rPr lang="en-US" dirty="0" smtClean="0"/>
              <a:t>Marine Electronics </a:t>
            </a:r>
          </a:p>
          <a:p>
            <a:pPr marL="274320" lvl="1" indent="0">
              <a:buNone/>
            </a:pPr>
            <a:r>
              <a:rPr lang="en-US" dirty="0" smtClean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3519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Good news…there really is some!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Technological Innovation</a:t>
            </a:r>
          </a:p>
          <a:p>
            <a:pPr lvl="1"/>
            <a:r>
              <a:rPr lang="en-US" sz="2200" dirty="0" smtClean="0"/>
              <a:t>Easy-Motor-Toter: www.brunco.se</a:t>
            </a:r>
          </a:p>
          <a:p>
            <a:pPr lvl="1"/>
            <a:r>
              <a:rPr lang="en-US" sz="2200" dirty="0" smtClean="0"/>
              <a:t>Universal Sprayless</a:t>
            </a:r>
            <a:r>
              <a:rPr lang="en-US" sz="2200" dirty="0"/>
              <a:t> </a:t>
            </a:r>
            <a:r>
              <a:rPr lang="en-US" sz="2200" dirty="0" smtClean="0"/>
              <a:t>Connector: www.attwoodmarine.com </a:t>
            </a:r>
          </a:p>
          <a:p>
            <a:pPr lvl="1"/>
            <a:r>
              <a:rPr lang="en-US" sz="2200" dirty="0" smtClean="0"/>
              <a:t>IMC Marine Charger: www.charlesindustries.com</a:t>
            </a:r>
          </a:p>
          <a:p>
            <a:pPr lvl="1"/>
            <a:r>
              <a:rPr lang="en-US" sz="2200" dirty="0" smtClean="0"/>
              <a:t>Thetford Porta-Potti Curve: www.thetford.com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8200" y="2518029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xmlns="" val="3385861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Clarity.thmx</Template>
  <TotalTime>400</TotalTime>
  <Words>335</Words>
  <Application>Microsoft Office PowerPoint</Application>
  <PresentationFormat>On-screen Show (4:3)</PresentationFormat>
  <Paragraphs>104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Clarity</vt:lpstr>
      <vt:lpstr>Marine Trades Training, Innovation &amp; Good News  Northwest Marina &amp; Boatyard Conference  La Conner, Washington November 9, 2011</vt:lpstr>
      <vt:lpstr>Marine Technology Campus - Anacortes</vt:lpstr>
      <vt:lpstr>Training for the following markets </vt:lpstr>
      <vt:lpstr>State-of-the-Art Training</vt:lpstr>
      <vt:lpstr>Training Standards</vt:lpstr>
      <vt:lpstr>Training aids</vt:lpstr>
      <vt:lpstr>Certifications and degrees</vt:lpstr>
      <vt:lpstr>Upcoming events and courses</vt:lpstr>
      <vt:lpstr>Good news…there really is some!</vt:lpstr>
      <vt:lpstr>Slide 10</vt:lpstr>
      <vt:lpstr> Good news, continued</vt:lpstr>
      <vt:lpstr>Thank you!</vt:lpstr>
    </vt:vector>
  </TitlesOfParts>
  <Company>Skagit Valley College, Whidbey Island Campus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Marine Trades: Training, Innovation &amp; Good News</dc:title>
  <dc:creator>Ann Avary</dc:creator>
  <cp:lastModifiedBy>test</cp:lastModifiedBy>
  <cp:revision>25</cp:revision>
  <cp:lastPrinted>2011-11-09T21:00:05Z</cp:lastPrinted>
  <dcterms:created xsi:type="dcterms:W3CDTF">2011-11-07T05:03:22Z</dcterms:created>
  <dcterms:modified xsi:type="dcterms:W3CDTF">2011-11-23T17:33:02Z</dcterms:modified>
</cp:coreProperties>
</file>